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image" Target="../media/image-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920240"/>
            <a:ext cx="9144000" cy="4572"/>
          </a:xfrm>
          <a:prstGeom prst="rect">
            <a:avLst/>
          </a:prstGeom>
          <a:solidFill>
            <a:srgbClr val="00B4D8">
              <a:alpha val="6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91440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spc="4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TALON-EDGE™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731520" y="201168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B4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Patented Drone Swarm Coordination Technology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56032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Technology Overview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31520" y="438912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— PRE-NDA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731520" y="46634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AutoScaleWorks.ai Corp.  |  April 2026</a:t>
            </a:r>
            <a:endParaRPr lang="en-US" sz="1000" dirty="0"/>
          </a:p>
        </p:txBody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>
            <a:alphaModFix amt="88000"/>
          </a:blip>
          <a:stretch>
            <a:fillRect/>
          </a:stretch>
        </p:blipFill>
        <p:spPr>
          <a:xfrm>
            <a:off x="7132320" y="1371600"/>
            <a:ext cx="1463040" cy="146304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28016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spc="4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TALON-EDGE™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731520" y="2148840"/>
            <a:ext cx="2743200" cy="4572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237744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0B4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Patented technology ready for licensing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2834640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technical architecture and implementation details available under NDA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0" y="4023360"/>
            <a:ext cx="9144000" cy="1120140"/>
          </a:xfrm>
          <a:prstGeom prst="rect">
            <a:avLst/>
          </a:prstGeom>
          <a:solidFill>
            <a:srgbClr val="080E18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41148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AutoScaleWorks.ai Corp.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31520" y="44348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0B4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autoscaleworks.ai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4754880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 |  Patent Pending  |  © 2026 AutoScaleWorks.ai Corp.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B2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Problem with Current Drone Swarms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265176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188720"/>
            <a:ext cx="54864" cy="1645920"/>
          </a:xfrm>
          <a:prstGeom prst="rect">
            <a:avLst/>
          </a:prstGeom>
          <a:solidFill>
            <a:srgbClr val="EF4444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1371600"/>
            <a:ext cx="320040" cy="3200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97280" y="132588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B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Vendor Lock-In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685800" y="1828800"/>
            <a:ext cx="21945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Proprietary protocols prevent cross-platform interoperability. Violates DoD MOSA mandates.</a:t>
            </a:r>
            <a:endParaRPr lang="en-US" sz="950" dirty="0"/>
          </a:p>
        </p:txBody>
      </p:sp>
      <p:sp>
        <p:nvSpPr>
          <p:cNvPr id="9" name="Shape 6"/>
          <p:cNvSpPr/>
          <p:nvPr/>
        </p:nvSpPr>
        <p:spPr>
          <a:xfrm>
            <a:off x="3291840" y="1188720"/>
            <a:ext cx="265176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3291840" y="1188720"/>
            <a:ext cx="54864" cy="1645920"/>
          </a:xfrm>
          <a:prstGeom prst="rect">
            <a:avLst/>
          </a:prstGeom>
          <a:solidFill>
            <a:srgbClr val="EF4444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0440" y="1371600"/>
            <a:ext cx="320040" cy="3200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931920" y="132588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B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Compute Routing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3520440" y="1828800"/>
            <a:ext cx="21945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Mesh protocols route packets, not compute. GPU-equipped drones treated same as lightweight scouts.</a:t>
            </a:r>
            <a:endParaRPr lang="en-US" sz="950" dirty="0"/>
          </a:p>
        </p:txBody>
      </p:sp>
      <p:sp>
        <p:nvSpPr>
          <p:cNvPr id="14" name="Shape 10"/>
          <p:cNvSpPr/>
          <p:nvPr/>
        </p:nvSpPr>
        <p:spPr>
          <a:xfrm>
            <a:off x="6126480" y="1188720"/>
            <a:ext cx="265176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6126480" y="1188720"/>
            <a:ext cx="54864" cy="1645920"/>
          </a:xfrm>
          <a:prstGeom prst="rect">
            <a:avLst/>
          </a:prstGeom>
          <a:solidFill>
            <a:srgbClr val="EF4444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5080" y="1371600"/>
            <a:ext cx="320040" cy="32004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766560" y="132588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B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Self-Description</a:t>
            </a:r>
            <a:endParaRPr lang="en-US" sz="1200" dirty="0"/>
          </a:p>
        </p:txBody>
      </p:sp>
      <p:sp>
        <p:nvSpPr>
          <p:cNvPr id="18" name="Text 13"/>
          <p:cNvSpPr/>
          <p:nvPr/>
        </p:nvSpPr>
        <p:spPr>
          <a:xfrm>
            <a:off x="6355080" y="1828800"/>
            <a:ext cx="21945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Drones cannot programmatically advertise capabilities. No standardized query interface exists.</a:t>
            </a:r>
            <a:endParaRPr lang="en-US" sz="950" dirty="0"/>
          </a:p>
        </p:txBody>
      </p:sp>
      <p:sp>
        <p:nvSpPr>
          <p:cNvPr id="19" name="Shape 14"/>
          <p:cNvSpPr/>
          <p:nvPr/>
        </p:nvSpPr>
        <p:spPr>
          <a:xfrm>
            <a:off x="457200" y="3017520"/>
            <a:ext cx="265176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457200" y="3017520"/>
            <a:ext cx="54864" cy="1645920"/>
          </a:xfrm>
          <a:prstGeom prst="rect">
            <a:avLst/>
          </a:prstGeom>
          <a:solidFill>
            <a:srgbClr val="EF4444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3200400"/>
            <a:ext cx="320040" cy="32004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097280" y="315468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B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Single-Vendor GPUs</a:t>
            </a:r>
            <a:endParaRPr lang="en-US" sz="1200" dirty="0"/>
          </a:p>
        </p:txBody>
      </p:sp>
      <p:sp>
        <p:nvSpPr>
          <p:cNvPr id="23" name="Text 17"/>
          <p:cNvSpPr/>
          <p:nvPr/>
        </p:nvSpPr>
        <p:spPr>
          <a:xfrm>
            <a:off x="685800" y="3657600"/>
            <a:ext cx="21945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orchestration across multiple GPU hardware vendors within a single swarm.</a:t>
            </a:r>
            <a:endParaRPr lang="en-US" sz="950" dirty="0"/>
          </a:p>
        </p:txBody>
      </p:sp>
      <p:sp>
        <p:nvSpPr>
          <p:cNvPr id="24" name="Shape 18"/>
          <p:cNvSpPr/>
          <p:nvPr/>
        </p:nvSpPr>
        <p:spPr>
          <a:xfrm>
            <a:off x="3291840" y="3017520"/>
            <a:ext cx="265176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3291840" y="3017520"/>
            <a:ext cx="54864" cy="1645920"/>
          </a:xfrm>
          <a:prstGeom prst="rect">
            <a:avLst/>
          </a:prstGeom>
          <a:solidFill>
            <a:srgbClr val="EF4444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20440" y="3200400"/>
            <a:ext cx="320040" cy="32004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3931920" y="315468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B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Brittle Topology</a:t>
            </a:r>
            <a:endParaRPr lang="en-US" sz="1200" dirty="0"/>
          </a:p>
        </p:txBody>
      </p:sp>
      <p:sp>
        <p:nvSpPr>
          <p:cNvPr id="28" name="Text 21"/>
          <p:cNvSpPr/>
          <p:nvPr/>
        </p:nvSpPr>
        <p:spPr>
          <a:xfrm>
            <a:off x="3520440" y="3657600"/>
            <a:ext cx="21945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Drone loss requires manual reconfiguration. No automatic reconvergence mechanism.</a:t>
            </a:r>
            <a:endParaRPr lang="en-US" sz="950" dirty="0"/>
          </a:p>
        </p:txBody>
      </p:sp>
      <p:sp>
        <p:nvSpPr>
          <p:cNvPr id="29" name="Shape 22"/>
          <p:cNvSpPr/>
          <p:nvPr/>
        </p:nvSpPr>
        <p:spPr>
          <a:xfrm>
            <a:off x="6126480" y="3017520"/>
            <a:ext cx="265176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0" name="Shape 23"/>
          <p:cNvSpPr/>
          <p:nvPr/>
        </p:nvSpPr>
        <p:spPr>
          <a:xfrm>
            <a:off x="6126480" y="3017520"/>
            <a:ext cx="54864" cy="1645920"/>
          </a:xfrm>
          <a:prstGeom prst="rect">
            <a:avLst/>
          </a:prstGeom>
          <a:solidFill>
            <a:srgbClr val="EF4444"/>
          </a:solidFill>
          <a:ln/>
        </p:spPr>
      </p:sp>
      <p:pic>
        <p:nvPicPr>
          <p:cNvPr id="3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55080" y="3200400"/>
            <a:ext cx="320040" cy="320040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6766560" y="315468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B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Inadequate Security</a:t>
            </a:r>
            <a:endParaRPr lang="en-US" sz="1200" dirty="0"/>
          </a:p>
        </p:txBody>
      </p:sp>
      <p:sp>
        <p:nvSpPr>
          <p:cNvPr id="33" name="Text 25"/>
          <p:cNvSpPr/>
          <p:nvPr/>
        </p:nvSpPr>
        <p:spPr>
          <a:xfrm>
            <a:off x="6355080" y="3657600"/>
            <a:ext cx="21945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mesh protocols lack FIPS 140-3 compliance and post-quantum readiness.</a:t>
            </a:r>
            <a:endParaRPr lang="en-US" sz="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B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2860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TALON-EDGE™ Delivers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73152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Patented capabilities — not available in any existing system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325880"/>
            <a:ext cx="2011680" cy="3200400"/>
          </a:xfrm>
          <a:prstGeom prst="rect">
            <a:avLst/>
          </a:prstGeom>
          <a:solidFill>
            <a:srgbClr val="1B2A3D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325880"/>
            <a:ext cx="201168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7" name="Shape 5"/>
          <p:cNvSpPr/>
          <p:nvPr/>
        </p:nvSpPr>
        <p:spPr>
          <a:xfrm>
            <a:off x="1115568" y="1600200"/>
            <a:ext cx="694944" cy="694944"/>
          </a:xfrm>
          <a:prstGeom prst="ellipse">
            <a:avLst/>
          </a:prstGeom>
          <a:solidFill>
            <a:srgbClr val="00B4D8">
              <a:alpha val="20000"/>
            </a:srgbClr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34440" y="1719072"/>
            <a:ext cx="457200" cy="457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594360" y="2468880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Compute-Aware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Swarm Routing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594360" y="3154680"/>
            <a:ext cx="17373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Workloads are automatically routed to the drone with the best available compute resources. Not just packet routing — intelligence routing.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2633472" y="1325880"/>
            <a:ext cx="2011680" cy="3200400"/>
          </a:xfrm>
          <a:prstGeom prst="rect">
            <a:avLst/>
          </a:prstGeom>
          <a:solidFill>
            <a:srgbClr val="1B2A3D"/>
          </a:solidFill>
          <a:ln/>
        </p:spPr>
      </p:sp>
      <p:sp>
        <p:nvSpPr>
          <p:cNvPr id="12" name="Shape 9"/>
          <p:cNvSpPr/>
          <p:nvPr/>
        </p:nvSpPr>
        <p:spPr>
          <a:xfrm>
            <a:off x="2633472" y="1325880"/>
            <a:ext cx="201168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13" name="Shape 10"/>
          <p:cNvSpPr/>
          <p:nvPr/>
        </p:nvSpPr>
        <p:spPr>
          <a:xfrm>
            <a:off x="3291840" y="1600200"/>
            <a:ext cx="694944" cy="694944"/>
          </a:xfrm>
          <a:prstGeom prst="ellipse">
            <a:avLst/>
          </a:prstGeom>
          <a:solidFill>
            <a:srgbClr val="00B4D8">
              <a:alpha val="20000"/>
            </a:srgbClr>
          </a:solidFill>
          <a:ln/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0712" y="1719072"/>
            <a:ext cx="457200" cy="45720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2770632" y="2468880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Vendor-Neutral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Drone Interface</a:t>
            </a:r>
            <a:endParaRPr lang="en-US" sz="1200" dirty="0"/>
          </a:p>
        </p:txBody>
      </p:sp>
      <p:sp>
        <p:nvSpPr>
          <p:cNvPr id="16" name="Text 12"/>
          <p:cNvSpPr/>
          <p:nvPr/>
        </p:nvSpPr>
        <p:spPr>
          <a:xfrm>
            <a:off x="2770632" y="3154680"/>
            <a:ext cx="17373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drone in the swarm exposes the same standardized interface regardless of hardware manufacturer or GPU vendor.</a:t>
            </a:r>
            <a:endParaRPr lang="en-US" sz="900" dirty="0"/>
          </a:p>
        </p:txBody>
      </p:sp>
      <p:sp>
        <p:nvSpPr>
          <p:cNvPr id="17" name="Shape 13"/>
          <p:cNvSpPr/>
          <p:nvPr/>
        </p:nvSpPr>
        <p:spPr>
          <a:xfrm>
            <a:off x="4809744" y="1325880"/>
            <a:ext cx="2011680" cy="3200400"/>
          </a:xfrm>
          <a:prstGeom prst="rect">
            <a:avLst/>
          </a:prstGeom>
          <a:solidFill>
            <a:srgbClr val="1B2A3D"/>
          </a:solidFill>
          <a:ln/>
        </p:spPr>
      </p:sp>
      <p:sp>
        <p:nvSpPr>
          <p:cNvPr id="18" name="Shape 14"/>
          <p:cNvSpPr/>
          <p:nvPr/>
        </p:nvSpPr>
        <p:spPr>
          <a:xfrm>
            <a:off x="4809744" y="1325880"/>
            <a:ext cx="201168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19" name="Shape 15"/>
          <p:cNvSpPr/>
          <p:nvPr/>
        </p:nvSpPr>
        <p:spPr>
          <a:xfrm>
            <a:off x="5468112" y="1600200"/>
            <a:ext cx="694944" cy="694944"/>
          </a:xfrm>
          <a:prstGeom prst="ellipse">
            <a:avLst/>
          </a:prstGeom>
          <a:solidFill>
            <a:srgbClr val="00B4D8">
              <a:alpha val="20000"/>
            </a:srgbClr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6984" y="1719072"/>
            <a:ext cx="457200" cy="45720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4946904" y="2468880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 Monitoring</a:t>
            </a:r>
            <a:endParaRPr lang="en-US" sz="1200" dirty="0"/>
          </a:p>
        </p:txBody>
      </p:sp>
      <p:sp>
        <p:nvSpPr>
          <p:cNvPr id="22" name="Text 17"/>
          <p:cNvSpPr/>
          <p:nvPr/>
        </p:nvSpPr>
        <p:spPr>
          <a:xfrm>
            <a:off x="4946904" y="3154680"/>
            <a:ext cx="17373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Kernel-level monitoring of GPU, radio, power, and sensors with sub-millisecond event detection and automatic response.</a:t>
            </a:r>
            <a:endParaRPr lang="en-US" sz="900" dirty="0"/>
          </a:p>
        </p:txBody>
      </p:sp>
      <p:sp>
        <p:nvSpPr>
          <p:cNvPr id="23" name="Shape 18"/>
          <p:cNvSpPr/>
          <p:nvPr/>
        </p:nvSpPr>
        <p:spPr>
          <a:xfrm>
            <a:off x="6986016" y="1325880"/>
            <a:ext cx="2011680" cy="3200400"/>
          </a:xfrm>
          <a:prstGeom prst="rect">
            <a:avLst/>
          </a:prstGeom>
          <a:solidFill>
            <a:srgbClr val="1B2A3D"/>
          </a:solidFill>
          <a:ln/>
        </p:spPr>
      </p:sp>
      <p:sp>
        <p:nvSpPr>
          <p:cNvPr id="24" name="Shape 19"/>
          <p:cNvSpPr/>
          <p:nvPr/>
        </p:nvSpPr>
        <p:spPr>
          <a:xfrm>
            <a:off x="6986016" y="1325880"/>
            <a:ext cx="201168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25" name="Shape 20"/>
          <p:cNvSpPr/>
          <p:nvPr/>
        </p:nvSpPr>
        <p:spPr>
          <a:xfrm>
            <a:off x="7644384" y="1600200"/>
            <a:ext cx="694944" cy="694944"/>
          </a:xfrm>
          <a:prstGeom prst="ellipse">
            <a:avLst/>
          </a:prstGeom>
          <a:solidFill>
            <a:srgbClr val="00B4D8">
              <a:alpha val="20000"/>
            </a:srgbClr>
          </a:solidFill>
          <a:ln/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3256" y="1719072"/>
            <a:ext cx="457200" cy="457200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7123176" y="2468880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Military-Grade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Encryption</a:t>
            </a:r>
            <a:endParaRPr lang="en-US" sz="1200" dirty="0"/>
          </a:p>
        </p:txBody>
      </p:sp>
      <p:sp>
        <p:nvSpPr>
          <p:cNvPr id="28" name="Text 22"/>
          <p:cNvSpPr/>
          <p:nvPr/>
        </p:nvSpPr>
        <p:spPr>
          <a:xfrm>
            <a:off x="7123176" y="3154680"/>
            <a:ext cx="17373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FIPS 140-3 validated cryptography with post-quantum readiness for classified operations.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B2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Performance Benchmarks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201168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97280"/>
            <a:ext cx="201168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371600"/>
            <a:ext cx="2011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0B4D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&lt;500ms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594360" y="2148840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F1B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Swarm Reconvergence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94360" y="2606040"/>
            <a:ext cx="1737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Automatic workload redistribution on drone loss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2633472" y="1097280"/>
            <a:ext cx="201168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633472" y="1097280"/>
            <a:ext cx="201168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11" name="Text 9"/>
          <p:cNvSpPr/>
          <p:nvPr/>
        </p:nvSpPr>
        <p:spPr>
          <a:xfrm>
            <a:off x="2633472" y="1371600"/>
            <a:ext cx="2011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0B4D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50ms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2770632" y="2148840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F1B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Peer Detection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770632" y="2606040"/>
            <a:ext cx="1737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Detects drone loss faster than any competing system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809744" y="1097280"/>
            <a:ext cx="201168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809744" y="1097280"/>
            <a:ext cx="201168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16" name="Text 14"/>
          <p:cNvSpPr/>
          <p:nvPr/>
        </p:nvSpPr>
        <p:spPr>
          <a:xfrm>
            <a:off x="4809744" y="1371600"/>
            <a:ext cx="2011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0B4D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3600" dirty="0"/>
          </a:p>
        </p:txBody>
      </p:sp>
      <p:sp>
        <p:nvSpPr>
          <p:cNvPr id="17" name="Text 15"/>
          <p:cNvSpPr/>
          <p:nvPr/>
        </p:nvSpPr>
        <p:spPr>
          <a:xfrm>
            <a:off x="4946904" y="2148840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F1B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GPU Vendors Supported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946904" y="2606040"/>
            <a:ext cx="1737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True multi-vendor heterogeneous swarm support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986016" y="1097280"/>
            <a:ext cx="201168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986016" y="1097280"/>
            <a:ext cx="201168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21" name="Text 19"/>
          <p:cNvSpPr/>
          <p:nvPr/>
        </p:nvSpPr>
        <p:spPr>
          <a:xfrm>
            <a:off x="6986016" y="1371600"/>
            <a:ext cx="2011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0B4D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</a:t>
            </a:r>
            <a:endParaRPr lang="en-US" sz="3600" dirty="0"/>
          </a:p>
        </p:txBody>
      </p:sp>
      <p:sp>
        <p:nvSpPr>
          <p:cNvPr id="22" name="Text 20"/>
          <p:cNvSpPr/>
          <p:nvPr/>
        </p:nvSpPr>
        <p:spPr>
          <a:xfrm>
            <a:off x="7123176" y="2148840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F1B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Patent Claims Filed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7123176" y="2606040"/>
            <a:ext cx="1737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independent + 15 dependent claims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457200" y="3931920"/>
            <a:ext cx="8229600" cy="777240"/>
          </a:xfrm>
          <a:prstGeom prst="rect">
            <a:avLst/>
          </a:prstGeom>
          <a:solidFill>
            <a:srgbClr val="0F1B2D"/>
          </a:solidFill>
          <a:ln/>
        </p:spPr>
      </p:sp>
      <p:sp>
        <p:nvSpPr>
          <p:cNvPr id="25" name="Text 23"/>
          <p:cNvSpPr/>
          <p:nvPr/>
        </p:nvSpPr>
        <p:spPr>
          <a:xfrm>
            <a:off x="731520" y="3977640"/>
            <a:ext cx="76809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prior art combines compute-aware routing, kernel-level monitoring, standardized drone interfaces, and military-grade security into a single swarm coordination system.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B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2860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Runs on Your Hardware Today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73152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Minimal footprint designed for edge compute platforms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325880"/>
            <a:ext cx="4114800" cy="731520"/>
          </a:xfrm>
          <a:prstGeom prst="rect">
            <a:avLst/>
          </a:prstGeom>
          <a:solidFill>
            <a:srgbClr val="1B2A3D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399032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Flash Footprint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2286000" y="137160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00B4D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&lt; 200 MB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" y="173736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software stack including security modules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457200" y="2194560"/>
            <a:ext cx="4114800" cy="731520"/>
          </a:xfrm>
          <a:prstGeom prst="rect">
            <a:avLst/>
          </a:prstGeom>
          <a:solidFill>
            <a:srgbClr val="1B2A3D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2267712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RAM Requirement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2286000" y="224028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00B4D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256 MB minimum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40080" y="260604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Runs alongside flight controller and mission systems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457200" y="3063240"/>
            <a:ext cx="4114800" cy="731520"/>
          </a:xfrm>
          <a:prstGeom prst="rect">
            <a:avLst/>
          </a:prstGeom>
          <a:solidFill>
            <a:srgbClr val="1B2A3D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3136392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GPU Vendors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2286000" y="310896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00B4D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 supported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40080" y="347472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Heterogeneous compute across all major edge GPU platforms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457200" y="3931920"/>
            <a:ext cx="4114800" cy="731520"/>
          </a:xfrm>
          <a:prstGeom prst="rect">
            <a:avLst/>
          </a:prstGeom>
          <a:solidFill>
            <a:srgbClr val="1B2A3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4005072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Delivery Model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2286000" y="397764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00B4D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BSP integration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40080" y="434340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Drops into existing embedded Linux build pipelines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5029200" y="11887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B4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Compatible Platforms</a:t>
            </a:r>
            <a:endParaRPr lang="en-US" sz="1400" dirty="0"/>
          </a:p>
        </p:txBody>
      </p:sp>
      <p:pic>
        <p:nvPicPr>
          <p:cNvPr id="2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0" y="1709928"/>
            <a:ext cx="201168" cy="201168"/>
          </a:xfrm>
          <a:prstGeom prst="rect">
            <a:avLst/>
          </a:prstGeom>
        </p:spPr>
      </p:pic>
      <p:sp>
        <p:nvSpPr>
          <p:cNvPr id="23" name="Text 20"/>
          <p:cNvSpPr/>
          <p:nvPr/>
        </p:nvSpPr>
        <p:spPr>
          <a:xfrm>
            <a:off x="5349240" y="1673352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NVIDIA Jetson Orin NX / AGX Orin</a:t>
            </a:r>
            <a:endParaRPr lang="en-US" sz="1100" dirty="0"/>
          </a:p>
        </p:txBody>
      </p:sp>
      <p:pic>
        <p:nvPicPr>
          <p:cNvPr id="2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2167128"/>
            <a:ext cx="201168" cy="201168"/>
          </a:xfrm>
          <a:prstGeom prst="rect">
            <a:avLst/>
          </a:prstGeom>
        </p:spPr>
      </p:pic>
      <p:sp>
        <p:nvSpPr>
          <p:cNvPr id="25" name="Text 21"/>
          <p:cNvSpPr/>
          <p:nvPr/>
        </p:nvSpPr>
        <p:spPr>
          <a:xfrm>
            <a:off x="5349240" y="2130552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Hailo-8 NPU</a:t>
            </a:r>
            <a:endParaRPr lang="en-US" sz="1100" dirty="0"/>
          </a:p>
        </p:txBody>
      </p:sp>
      <p:pic>
        <p:nvPicPr>
          <p:cNvPr id="2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2624328"/>
            <a:ext cx="201168" cy="201168"/>
          </a:xfrm>
          <a:prstGeom prst="rect">
            <a:avLst/>
          </a:prstGeom>
        </p:spPr>
      </p:pic>
      <p:sp>
        <p:nvSpPr>
          <p:cNvPr id="27" name="Text 22"/>
          <p:cNvSpPr/>
          <p:nvPr/>
        </p:nvSpPr>
        <p:spPr>
          <a:xfrm>
            <a:off x="5349240" y="2587752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Coral Edge TPU</a:t>
            </a:r>
            <a:endParaRPr lang="en-US" sz="1100" dirty="0"/>
          </a:p>
        </p:txBody>
      </p:sp>
      <p:pic>
        <p:nvPicPr>
          <p:cNvPr id="2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3081528"/>
            <a:ext cx="201168" cy="201168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5349240" y="3044952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AMD Embedded Radeon</a:t>
            </a:r>
            <a:endParaRPr lang="en-US" sz="1100" dirty="0"/>
          </a:p>
        </p:txBody>
      </p:sp>
      <p:pic>
        <p:nvPicPr>
          <p:cNvPr id="3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0" y="3538728"/>
            <a:ext cx="201168" cy="201168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5349240" y="3502152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Intel Arc Embedded</a:t>
            </a:r>
            <a:endParaRPr lang="en-US" sz="1100" dirty="0"/>
          </a:p>
        </p:txBody>
      </p:sp>
      <p:sp>
        <p:nvSpPr>
          <p:cNvPr id="32" name="Shape 25"/>
          <p:cNvSpPr/>
          <p:nvPr/>
        </p:nvSpPr>
        <p:spPr>
          <a:xfrm>
            <a:off x="5029200" y="4251960"/>
            <a:ext cx="3657600" cy="411480"/>
          </a:xfrm>
          <a:prstGeom prst="rect">
            <a:avLst/>
          </a:prstGeom>
          <a:solidFill>
            <a:srgbClr val="00B4D8">
              <a:alpha val="15000"/>
            </a:srgbClr>
          </a:solidFill>
          <a:ln/>
        </p:spPr>
      </p:sp>
      <p:sp>
        <p:nvSpPr>
          <p:cNvPr id="33" name="Text 26"/>
          <p:cNvSpPr/>
          <p:nvPr/>
        </p:nvSpPr>
        <p:spPr>
          <a:xfrm>
            <a:off x="5166360" y="4270248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technical architecture available under NDA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B2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Defense &amp; Compliance Ready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411480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97280"/>
            <a:ext cx="54864" cy="777240"/>
          </a:xfrm>
          <a:prstGeom prst="rect">
            <a:avLst/>
          </a:prstGeom>
          <a:solidFill>
            <a:srgbClr val="10B981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98448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51560" y="117043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B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FIPS 140-3 Encryption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051560" y="1463040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Validated cryptographic modules for all inter-drone communication</a:t>
            </a:r>
            <a:endParaRPr lang="en-US" sz="900" dirty="0"/>
          </a:p>
        </p:txBody>
      </p:sp>
      <p:sp>
        <p:nvSpPr>
          <p:cNvPr id="9" name="Shape 6"/>
          <p:cNvSpPr/>
          <p:nvPr/>
        </p:nvSpPr>
        <p:spPr>
          <a:xfrm>
            <a:off x="457200" y="2011680"/>
            <a:ext cx="411480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57200" y="2011680"/>
            <a:ext cx="54864" cy="777240"/>
          </a:xfrm>
          <a:prstGeom prst="rect">
            <a:avLst/>
          </a:prstGeom>
          <a:solidFill>
            <a:srgbClr val="10B981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2212848"/>
            <a:ext cx="274320" cy="2743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051560" y="208483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B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Post-Quantum Ready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1051560" y="2377440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Hybrid key exchange for quantum-resistant classified operations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411480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457200" y="2926080"/>
            <a:ext cx="54864" cy="777240"/>
          </a:xfrm>
          <a:prstGeom prst="rect">
            <a:avLst/>
          </a:prstGeom>
          <a:solidFill>
            <a:srgbClr val="10B981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127248"/>
            <a:ext cx="274320" cy="27432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51560" y="299923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B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DISA STIG Aligned</a:t>
            </a:r>
            <a:endParaRPr lang="en-US" sz="1200" dirty="0"/>
          </a:p>
        </p:txBody>
      </p:sp>
      <p:sp>
        <p:nvSpPr>
          <p:cNvPr id="18" name="Text 13"/>
          <p:cNvSpPr/>
          <p:nvPr/>
        </p:nvSpPr>
        <p:spPr>
          <a:xfrm>
            <a:off x="1051560" y="3291840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Designed for OS, network, and application security STIG compliance</a:t>
            </a:r>
            <a:endParaRPr lang="en-US" sz="900" dirty="0"/>
          </a:p>
        </p:txBody>
      </p:sp>
      <p:sp>
        <p:nvSpPr>
          <p:cNvPr id="19" name="Shape 14"/>
          <p:cNvSpPr/>
          <p:nvPr/>
        </p:nvSpPr>
        <p:spPr>
          <a:xfrm>
            <a:off x="457200" y="3840480"/>
            <a:ext cx="411480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457200" y="3840480"/>
            <a:ext cx="54864" cy="777240"/>
          </a:xfrm>
          <a:prstGeom prst="rect">
            <a:avLst/>
          </a:prstGeom>
          <a:solidFill>
            <a:srgbClr val="10B981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4041648"/>
            <a:ext cx="274320" cy="27432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051560" y="391363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B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Classification Enforcement</a:t>
            </a:r>
            <a:endParaRPr lang="en-US" sz="1200" dirty="0"/>
          </a:p>
        </p:txBody>
      </p:sp>
      <p:sp>
        <p:nvSpPr>
          <p:cNvPr id="23" name="Text 17"/>
          <p:cNvSpPr/>
          <p:nvPr/>
        </p:nvSpPr>
        <p:spPr>
          <a:xfrm>
            <a:off x="1051560" y="4206240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Routing automatically enforces data handling rules per classification level</a:t>
            </a:r>
            <a:endParaRPr lang="en-US" sz="900" dirty="0"/>
          </a:p>
        </p:txBody>
      </p:sp>
      <p:sp>
        <p:nvSpPr>
          <p:cNvPr id="24" name="Shape 18"/>
          <p:cNvSpPr/>
          <p:nvPr/>
        </p:nvSpPr>
        <p:spPr>
          <a:xfrm>
            <a:off x="4846320" y="1097280"/>
            <a:ext cx="3840480" cy="3520440"/>
          </a:xfrm>
          <a:prstGeom prst="rect">
            <a:avLst/>
          </a:prstGeom>
          <a:solidFill>
            <a:srgbClr val="0F1B2D"/>
          </a:solidFill>
          <a:ln/>
        </p:spPr>
      </p:sp>
      <p:pic>
        <p:nvPicPr>
          <p:cNvPr id="2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20640" y="1325880"/>
            <a:ext cx="365760" cy="365760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5577840" y="132588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NATO Interoperability</a:t>
            </a:r>
            <a:endParaRPr lang="en-US" sz="1600" dirty="0"/>
          </a:p>
        </p:txBody>
      </p:sp>
      <p:pic>
        <p:nvPicPr>
          <p:cNvPr id="2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20640" y="1965960"/>
            <a:ext cx="182880" cy="182880"/>
          </a:xfrm>
          <a:prstGeom prst="rect">
            <a:avLst/>
          </a:prstGeom>
        </p:spPr>
      </p:pic>
      <p:sp>
        <p:nvSpPr>
          <p:cNvPr id="28" name="Text 20"/>
          <p:cNvSpPr/>
          <p:nvPr/>
        </p:nvSpPr>
        <p:spPr>
          <a:xfrm>
            <a:off x="5440680" y="192024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STANAG 4586 compatible interface</a:t>
            </a:r>
            <a:endParaRPr lang="en-US" sz="1000" dirty="0"/>
          </a:p>
        </p:txBody>
      </p:sp>
      <p:pic>
        <p:nvPicPr>
          <p:cNvPr id="29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20640" y="2377440"/>
            <a:ext cx="182880" cy="182880"/>
          </a:xfrm>
          <a:prstGeom prst="rect">
            <a:avLst/>
          </a:prstGeom>
        </p:spPr>
      </p:pic>
      <p:sp>
        <p:nvSpPr>
          <p:cNvPr id="30" name="Text 21"/>
          <p:cNvSpPr/>
          <p:nvPr/>
        </p:nvSpPr>
        <p:spPr>
          <a:xfrm>
            <a:off x="5440680" y="233172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Coalition peering with information boundaries</a:t>
            </a:r>
            <a:endParaRPr lang="en-US" sz="1000" dirty="0"/>
          </a:p>
        </p:txBody>
      </p:sp>
      <p:pic>
        <p:nvPicPr>
          <p:cNvPr id="31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20640" y="2788920"/>
            <a:ext cx="182880" cy="182880"/>
          </a:xfrm>
          <a:prstGeom prst="rect">
            <a:avLst/>
          </a:prstGeom>
        </p:spPr>
      </p:pic>
      <p:sp>
        <p:nvSpPr>
          <p:cNvPr id="32" name="Text 22"/>
          <p:cNvSpPr/>
          <p:nvPr/>
        </p:nvSpPr>
        <p:spPr>
          <a:xfrm>
            <a:off x="5440680" y="274320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Classification-aware cross-domain routing</a:t>
            </a:r>
            <a:endParaRPr lang="en-US" sz="1000" dirty="0"/>
          </a:p>
        </p:txBody>
      </p:sp>
      <p:pic>
        <p:nvPicPr>
          <p:cNvPr id="33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20640" y="3200400"/>
            <a:ext cx="182880" cy="182880"/>
          </a:xfrm>
          <a:prstGeom prst="rect">
            <a:avLst/>
          </a:prstGeom>
        </p:spPr>
      </p:pic>
      <p:sp>
        <p:nvSpPr>
          <p:cNvPr id="34" name="Text 23"/>
          <p:cNvSpPr/>
          <p:nvPr/>
        </p:nvSpPr>
        <p:spPr>
          <a:xfrm>
            <a:off x="5440680" y="315468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Allied force network partitioning</a:t>
            </a:r>
            <a:endParaRPr lang="en-US" sz="1000" dirty="0"/>
          </a:p>
        </p:txBody>
      </p:sp>
      <p:pic>
        <p:nvPicPr>
          <p:cNvPr id="35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20640" y="3611880"/>
            <a:ext cx="182880" cy="182880"/>
          </a:xfrm>
          <a:prstGeom prst="rect">
            <a:avLst/>
          </a:prstGeom>
        </p:spPr>
      </p:pic>
      <p:sp>
        <p:nvSpPr>
          <p:cNvPr id="36" name="Text 24"/>
          <p:cNvSpPr/>
          <p:nvPr/>
        </p:nvSpPr>
        <p:spPr>
          <a:xfrm>
            <a:off x="5440680" y="356616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DoD MOSA compliant (10 U.S.C. § 4401)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B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2860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Operational Capabilities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8229600" cy="658368"/>
          </a:xfrm>
          <a:prstGeom prst="rect">
            <a:avLst/>
          </a:prstGeom>
          <a:solidFill>
            <a:srgbClr val="1B2A3D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1005840"/>
            <a:ext cx="54864" cy="658368"/>
          </a:xfrm>
          <a:prstGeom prst="rect">
            <a:avLst/>
          </a:prstGeom>
          <a:solidFill>
            <a:srgbClr val="00B4D8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1133856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34440" y="105156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Automatic Reconvergence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234440" y="1325880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a drone is lost, the swarm automatically redistributes workloads and sensor coverage. No manual reconfiguration. No central controller dependency. Recovery in under 500ms.</a:t>
            </a:r>
            <a:endParaRPr lang="en-US" sz="850" dirty="0"/>
          </a:p>
        </p:txBody>
      </p:sp>
      <p:sp>
        <p:nvSpPr>
          <p:cNvPr id="9" name="Shape 6"/>
          <p:cNvSpPr/>
          <p:nvPr/>
        </p:nvSpPr>
        <p:spPr>
          <a:xfrm>
            <a:off x="457200" y="1783080"/>
            <a:ext cx="8229600" cy="658368"/>
          </a:xfrm>
          <a:prstGeom prst="rect">
            <a:avLst/>
          </a:prstGeom>
          <a:solidFill>
            <a:srgbClr val="1B2A3D"/>
          </a:solidFill>
          <a:ln/>
        </p:spPr>
      </p:sp>
      <p:sp>
        <p:nvSpPr>
          <p:cNvPr id="10" name="Shape 7"/>
          <p:cNvSpPr/>
          <p:nvPr/>
        </p:nvSpPr>
        <p:spPr>
          <a:xfrm>
            <a:off x="457200" y="1783080"/>
            <a:ext cx="54864" cy="658368"/>
          </a:xfrm>
          <a:prstGeom prst="rect">
            <a:avLst/>
          </a:prstGeom>
          <a:solidFill>
            <a:srgbClr val="00B4D8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911096"/>
            <a:ext cx="365760" cy="3657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234440" y="182880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Cross-Vendor GPU Orchestration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1234440" y="2103120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Route inference workloads to the best available GPU regardless of vendor. NVIDIA, AMD, Intel, Hailo, and Coral GPUs coordinated within a single swarm through a unified abstraction.</a:t>
            </a:r>
            <a:endParaRPr lang="en-US" sz="850" dirty="0"/>
          </a:p>
        </p:txBody>
      </p:sp>
      <p:sp>
        <p:nvSpPr>
          <p:cNvPr id="14" name="Shape 10"/>
          <p:cNvSpPr/>
          <p:nvPr/>
        </p:nvSpPr>
        <p:spPr>
          <a:xfrm>
            <a:off x="457200" y="2560320"/>
            <a:ext cx="8229600" cy="658368"/>
          </a:xfrm>
          <a:prstGeom prst="rect">
            <a:avLst/>
          </a:prstGeom>
          <a:solidFill>
            <a:srgbClr val="1B2A3D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560320"/>
            <a:ext cx="54864" cy="658368"/>
          </a:xfrm>
          <a:prstGeom prst="rect">
            <a:avLst/>
          </a:prstGeom>
          <a:solidFill>
            <a:srgbClr val="00B4D8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688336"/>
            <a:ext cx="365760" cy="36576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234440" y="260604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Multi-Modal Sensor Fusion</a:t>
            </a:r>
            <a:endParaRPr lang="en-US" sz="1200" dirty="0"/>
          </a:p>
        </p:txBody>
      </p:sp>
      <p:sp>
        <p:nvSpPr>
          <p:cNvPr id="18" name="Text 13"/>
          <p:cNvSpPr/>
          <p:nvPr/>
        </p:nvSpPr>
        <p:spPr>
          <a:xfrm>
            <a:off x="1234440" y="2880360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Fuse EO/IR, LIDAR, thermal, SAR, and SIGINT data across drones from different manufacturers. Standardized sensor schema with GPU-accelerated geometric registration and fusion.</a:t>
            </a:r>
            <a:endParaRPr lang="en-US" sz="850" dirty="0"/>
          </a:p>
        </p:txBody>
      </p:sp>
      <p:sp>
        <p:nvSpPr>
          <p:cNvPr id="19" name="Shape 14"/>
          <p:cNvSpPr/>
          <p:nvPr/>
        </p:nvSpPr>
        <p:spPr>
          <a:xfrm>
            <a:off x="457200" y="3337560"/>
            <a:ext cx="8229600" cy="658368"/>
          </a:xfrm>
          <a:prstGeom prst="rect">
            <a:avLst/>
          </a:prstGeom>
          <a:solidFill>
            <a:srgbClr val="1B2A3D"/>
          </a:solidFill>
          <a:ln/>
        </p:spPr>
      </p:sp>
      <p:sp>
        <p:nvSpPr>
          <p:cNvPr id="20" name="Shape 15"/>
          <p:cNvSpPr/>
          <p:nvPr/>
        </p:nvSpPr>
        <p:spPr>
          <a:xfrm>
            <a:off x="457200" y="3337560"/>
            <a:ext cx="54864" cy="658368"/>
          </a:xfrm>
          <a:prstGeom prst="rect">
            <a:avLst/>
          </a:prstGeom>
          <a:solidFill>
            <a:srgbClr val="00B4D8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3465576"/>
            <a:ext cx="365760" cy="36576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234440" y="338328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Intelligent Power Management</a:t>
            </a:r>
            <a:endParaRPr lang="en-US" sz="1200" dirty="0"/>
          </a:p>
        </p:txBody>
      </p:sp>
      <p:sp>
        <p:nvSpPr>
          <p:cNvPr id="23" name="Text 17"/>
          <p:cNvSpPr/>
          <p:nvPr/>
        </p:nvSpPr>
        <p:spPr>
          <a:xfrm>
            <a:off x="1234440" y="3657600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Kernel-level battery monitoring triggers graceful workload migration before a drone departs for charging. Swarm maintains coverage throughout the charge rotation cycle.</a:t>
            </a:r>
            <a:endParaRPr lang="en-US" sz="850" dirty="0"/>
          </a:p>
        </p:txBody>
      </p:sp>
      <p:sp>
        <p:nvSpPr>
          <p:cNvPr id="24" name="Shape 18"/>
          <p:cNvSpPr/>
          <p:nvPr/>
        </p:nvSpPr>
        <p:spPr>
          <a:xfrm>
            <a:off x="457200" y="4114800"/>
            <a:ext cx="8229600" cy="658368"/>
          </a:xfrm>
          <a:prstGeom prst="rect">
            <a:avLst/>
          </a:prstGeom>
          <a:solidFill>
            <a:srgbClr val="1B2A3D"/>
          </a:solidFill>
          <a:ln/>
        </p:spPr>
      </p:sp>
      <p:sp>
        <p:nvSpPr>
          <p:cNvPr id="25" name="Shape 19"/>
          <p:cNvSpPr/>
          <p:nvPr/>
        </p:nvSpPr>
        <p:spPr>
          <a:xfrm>
            <a:off x="457200" y="4114800"/>
            <a:ext cx="54864" cy="658368"/>
          </a:xfrm>
          <a:prstGeom prst="rect">
            <a:avLst/>
          </a:prstGeom>
          <a:solidFill>
            <a:srgbClr val="00B4D8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0" y="4242816"/>
            <a:ext cx="365760" cy="36576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1234440" y="416052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Graceful Swarm Departure</a:t>
            </a:r>
            <a:endParaRPr lang="en-US" sz="1200" dirty="0"/>
          </a:p>
        </p:txBody>
      </p:sp>
      <p:sp>
        <p:nvSpPr>
          <p:cNvPr id="28" name="Text 21"/>
          <p:cNvSpPr/>
          <p:nvPr/>
        </p:nvSpPr>
        <p:spPr>
          <a:xfrm>
            <a:off x="1234440" y="4434840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Drones signal planned departure, migrate active workloads to peers, and only withdraw after confirming all missions are handed off. Zero disruption to swarm operations.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B2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Intellectual Property Portfolio</a:t>
            </a:r>
            <a:endParaRPr lang="en-US" sz="2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51560"/>
          <a:ext cx="822960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3840480"/>
                <a:gridCol w="731520"/>
                <a:gridCol w="914400"/>
              </a:tblGrid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Asset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Domain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Claims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Status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F1B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TALON-EDGE™ NPA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Drone swarm coordination, compute routing, vendor-neutral interfaces, kernel monitoring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1B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0B98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Filed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F1B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AutoScaleWorks™ NPA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Heterogeneous GPU orchestration, kernel-level monitoring, vendor-neutral compute management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1B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15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0B98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Filed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F1B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Provisional Application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Full technical specification of drone mesh coordination system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0B98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Filed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731520" y="324612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B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Technology Coverage Domains</a:t>
            </a:r>
            <a:endParaRPr lang="en-US" sz="1400" dirty="0"/>
          </a:p>
        </p:txBody>
      </p:sp>
      <p:sp>
        <p:nvSpPr>
          <p:cNvPr id="6" name="Shape 3"/>
          <p:cNvSpPr/>
          <p:nvPr/>
        </p:nvSpPr>
        <p:spPr>
          <a:xfrm>
            <a:off x="457200" y="3703320"/>
            <a:ext cx="12801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3794760"/>
            <a:ext cx="457200" cy="45720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502920" y="429768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F1B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Compute-Aware</a:t>
            </a:r>
            <a:endParaRPr lang="en-US" sz="850" dirty="0"/>
          </a:p>
          <a:p>
            <a:pPr algn="ctr" indent="0" marL="0">
              <a:buNone/>
            </a:pPr>
            <a:r>
              <a:rPr lang="en-US" sz="850" b="1" dirty="0">
                <a:solidFill>
                  <a:srgbClr val="0F1B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Swarm Routing</a:t>
            </a:r>
            <a:endParaRPr lang="en-US" sz="850" dirty="0"/>
          </a:p>
        </p:txBody>
      </p:sp>
      <p:sp>
        <p:nvSpPr>
          <p:cNvPr id="9" name="Shape 5"/>
          <p:cNvSpPr/>
          <p:nvPr/>
        </p:nvSpPr>
        <p:spPr>
          <a:xfrm>
            <a:off x="1874520" y="3703320"/>
            <a:ext cx="12801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3794760"/>
            <a:ext cx="457200" cy="45720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920240" y="429768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F1B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Vendor-Neutral</a:t>
            </a:r>
            <a:endParaRPr lang="en-US" sz="850" dirty="0"/>
          </a:p>
          <a:p>
            <a:pPr algn="ctr" indent="0" marL="0">
              <a:buNone/>
            </a:pPr>
            <a:r>
              <a:rPr lang="en-US" sz="850" b="1" dirty="0">
                <a:solidFill>
                  <a:srgbClr val="0F1B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Drone Interfaces</a:t>
            </a:r>
            <a:endParaRPr lang="en-US" sz="850" dirty="0"/>
          </a:p>
        </p:txBody>
      </p:sp>
      <p:sp>
        <p:nvSpPr>
          <p:cNvPr id="12" name="Shape 7"/>
          <p:cNvSpPr/>
          <p:nvPr/>
        </p:nvSpPr>
        <p:spPr>
          <a:xfrm>
            <a:off x="3291840" y="3703320"/>
            <a:ext cx="12801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3320" y="3794760"/>
            <a:ext cx="457200" cy="45720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3337560" y="429768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F1B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Kernel-Level</a:t>
            </a:r>
            <a:endParaRPr lang="en-US" sz="850" dirty="0"/>
          </a:p>
          <a:p>
            <a:pPr algn="ctr" indent="0" marL="0">
              <a:buNone/>
            </a:pPr>
            <a:r>
              <a:rPr lang="en-US" sz="850" b="1" dirty="0">
                <a:solidFill>
                  <a:srgbClr val="0F1B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 Monitoring</a:t>
            </a:r>
            <a:endParaRPr lang="en-US" sz="850" dirty="0"/>
          </a:p>
        </p:txBody>
      </p:sp>
      <p:sp>
        <p:nvSpPr>
          <p:cNvPr id="15" name="Shape 9"/>
          <p:cNvSpPr/>
          <p:nvPr/>
        </p:nvSpPr>
        <p:spPr>
          <a:xfrm>
            <a:off x="4709160" y="3703320"/>
            <a:ext cx="12801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0640" y="3794760"/>
            <a:ext cx="457200" cy="457200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4754880" y="429768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F1B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Military-Grade</a:t>
            </a:r>
            <a:endParaRPr lang="en-US" sz="850" dirty="0"/>
          </a:p>
          <a:p>
            <a:pPr algn="ctr" indent="0" marL="0">
              <a:buNone/>
            </a:pPr>
            <a:r>
              <a:rPr lang="en-US" sz="850" b="1" dirty="0">
                <a:solidFill>
                  <a:srgbClr val="0F1B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Encryption</a:t>
            </a:r>
            <a:endParaRPr lang="en-US" sz="850" dirty="0"/>
          </a:p>
        </p:txBody>
      </p:sp>
      <p:sp>
        <p:nvSpPr>
          <p:cNvPr id="18" name="Shape 11"/>
          <p:cNvSpPr/>
          <p:nvPr/>
        </p:nvSpPr>
        <p:spPr>
          <a:xfrm>
            <a:off x="6126480" y="3703320"/>
            <a:ext cx="12801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pic>
        <p:nvPicPr>
          <p:cNvPr id="1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37960" y="3794760"/>
            <a:ext cx="457200" cy="457200"/>
          </a:xfrm>
          <a:prstGeom prst="rect">
            <a:avLst/>
          </a:prstGeom>
        </p:spPr>
      </p:pic>
      <p:sp>
        <p:nvSpPr>
          <p:cNvPr id="20" name="Text 12"/>
          <p:cNvSpPr/>
          <p:nvPr/>
        </p:nvSpPr>
        <p:spPr>
          <a:xfrm>
            <a:off x="6172200" y="429768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F1B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NATO</a:t>
            </a:r>
            <a:endParaRPr lang="en-US" sz="850" dirty="0"/>
          </a:p>
          <a:p>
            <a:pPr algn="ctr" indent="0" marL="0">
              <a:buNone/>
            </a:pPr>
            <a:r>
              <a:rPr lang="en-US" sz="850" b="1" dirty="0">
                <a:solidFill>
                  <a:srgbClr val="0F1B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Interop</a:t>
            </a:r>
            <a:endParaRPr lang="en-US" sz="850" dirty="0"/>
          </a:p>
        </p:txBody>
      </p:sp>
      <p:sp>
        <p:nvSpPr>
          <p:cNvPr id="21" name="Shape 13"/>
          <p:cNvSpPr/>
          <p:nvPr/>
        </p:nvSpPr>
        <p:spPr>
          <a:xfrm>
            <a:off x="7543800" y="3703320"/>
            <a:ext cx="12801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pic>
        <p:nvPicPr>
          <p:cNvPr id="2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55280" y="3794760"/>
            <a:ext cx="457200" cy="457200"/>
          </a:xfrm>
          <a:prstGeom prst="rect">
            <a:avLst/>
          </a:prstGeom>
        </p:spPr>
      </p:pic>
      <p:sp>
        <p:nvSpPr>
          <p:cNvPr id="23" name="Text 14"/>
          <p:cNvSpPr/>
          <p:nvPr/>
        </p:nvSpPr>
        <p:spPr>
          <a:xfrm>
            <a:off x="7589520" y="429768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F1B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Sub-Second</a:t>
            </a:r>
            <a:endParaRPr lang="en-US" sz="850" dirty="0"/>
          </a:p>
          <a:p>
            <a:pPr algn="ctr" indent="0" marL="0">
              <a:buNone/>
            </a:pPr>
            <a:r>
              <a:rPr lang="en-US" sz="850" b="1" dirty="0">
                <a:solidFill>
                  <a:srgbClr val="0F1B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Reconvergence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B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45720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17320" y="4572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Licensing Opportunity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731520" y="1280160"/>
            <a:ext cx="7680960" cy="731520"/>
          </a:xfrm>
          <a:prstGeom prst="rect">
            <a:avLst/>
          </a:prstGeom>
          <a:solidFill>
            <a:srgbClr val="1B2A3D"/>
          </a:solidFill>
          <a:ln/>
        </p:spPr>
      </p:sp>
      <p:sp>
        <p:nvSpPr>
          <p:cNvPr id="6" name="Shape 3"/>
          <p:cNvSpPr/>
          <p:nvPr/>
        </p:nvSpPr>
        <p:spPr>
          <a:xfrm>
            <a:off x="731520" y="1280160"/>
            <a:ext cx="73152" cy="73152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7" name="Text 4"/>
          <p:cNvSpPr/>
          <p:nvPr/>
        </p:nvSpPr>
        <p:spPr>
          <a:xfrm>
            <a:off x="1005840" y="135331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Technology License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1005840" y="1664208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 patented capabilities into your drone platform with full technical support and implementation guidance.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731520" y="2194560"/>
            <a:ext cx="7680960" cy="731520"/>
          </a:xfrm>
          <a:prstGeom prst="rect">
            <a:avLst/>
          </a:prstGeom>
          <a:solidFill>
            <a:srgbClr val="1B2A3D"/>
          </a:solidFill>
          <a:ln/>
        </p:spPr>
      </p:sp>
      <p:sp>
        <p:nvSpPr>
          <p:cNvPr id="10" name="Shape 7"/>
          <p:cNvSpPr/>
          <p:nvPr/>
        </p:nvSpPr>
        <p:spPr>
          <a:xfrm>
            <a:off x="731520" y="2194560"/>
            <a:ext cx="73152" cy="73152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1" name="Text 8"/>
          <p:cNvSpPr/>
          <p:nvPr/>
        </p:nvSpPr>
        <p:spPr>
          <a:xfrm>
            <a:off x="1005840" y="226771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Patent License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1005840" y="2578608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Freedom-to-operate license covering the full patent portfolio for your product line.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731520" y="3108960"/>
            <a:ext cx="7680960" cy="731520"/>
          </a:xfrm>
          <a:prstGeom prst="rect">
            <a:avLst/>
          </a:prstGeom>
          <a:solidFill>
            <a:srgbClr val="1B2A3D"/>
          </a:solidFill>
          <a:ln/>
        </p:spPr>
      </p:sp>
      <p:sp>
        <p:nvSpPr>
          <p:cNvPr id="14" name="Shape 11"/>
          <p:cNvSpPr/>
          <p:nvPr/>
        </p:nvSpPr>
        <p:spPr>
          <a:xfrm>
            <a:off x="731520" y="3108960"/>
            <a:ext cx="73152" cy="73152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5" name="Text 12"/>
          <p:cNvSpPr/>
          <p:nvPr/>
        </p:nvSpPr>
        <p:spPr>
          <a:xfrm>
            <a:off x="1005840" y="318211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Joint Development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1005840" y="3493008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Collaborative partnership to customize the technology for your specific platform and mission requirements.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731520" y="4206240"/>
            <a:ext cx="7680960" cy="4572"/>
          </a:xfrm>
          <a:prstGeom prst="rect">
            <a:avLst/>
          </a:prstGeom>
          <a:solidFill>
            <a:srgbClr val="D4A843">
              <a:alpha val="50000"/>
            </a:srgbClr>
          </a:solidFill>
          <a:ln/>
        </p:spPr>
      </p:sp>
      <p:sp>
        <p:nvSpPr>
          <p:cNvPr id="18" name="Text 15"/>
          <p:cNvSpPr/>
          <p:nvPr/>
        </p:nvSpPr>
        <p:spPr>
          <a:xfrm>
            <a:off x="731520" y="429768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Proposed Next Steps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731520" y="4617720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Mutual NDA execution    2. Technical deep-dive under NDA    3. License terms    4. Proof-of-concept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TALON-EDGE™ — Drone Swarm Coordination Technology</dc:title>
  <dc:subject>PptxGenJS Presentation</dc:subject>
  <dc:creator>AutoScaleWorks.ai</dc:creator>
  <cp:lastModifiedBy>AutoScaleWorks.ai</cp:lastModifiedBy>
  <cp:revision>1</cp:revision>
  <dcterms:created xsi:type="dcterms:W3CDTF">2026-04-03T14:56:34Z</dcterms:created>
  <dcterms:modified xsi:type="dcterms:W3CDTF">2026-04-03T14:56:34Z</dcterms:modified>
</cp:coreProperties>
</file>