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4114800" y="13716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TECHNICAL DEEP DIVE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0F0F5"/>
                </a:solidFill>
                <a:latin typeface="Calibri"/>
              </a:defRPr>
            </a:pPr>
            <a:r>
              <a:t>Efficient LLM Deployment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20040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8A9A"/>
                </a:solidFill>
                <a:latin typeface="Calibri"/>
              </a:defRPr>
            </a:pPr>
            <a:r>
              <a:t>A Unified Approach with vLLM, Ray Serve, KubeRay &amp; Kubernetes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0" y="4206240"/>
            <a:ext cx="1554480" cy="254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457200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A8A9A"/>
                </a:solidFill>
                <a:latin typeface="Calibri"/>
              </a:defRPr>
            </a:pPr>
            <a:r>
              <a:t>Based on CNCF presentation by Lily (Xiaoxuan) Liu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A6A7A"/>
                </a:solidFill>
                <a:latin typeface="Calibri"/>
              </a:defRPr>
            </a:pPr>
            <a:r>
              <a:t>AutoscaleWorks — Saddle River Consulting 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DATA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End-to-End Request Flow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94560"/>
            <a:ext cx="1828800" cy="109728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505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0F0F5"/>
                </a:solidFill>
                <a:latin typeface="Calibri"/>
              </a:defRPr>
            </a:pPr>
            <a:r>
              <a:t>Client</a:t>
            </a:r>
          </a:p>
          <a:p>
            <a:pPr algn="ctr">
              <a:defRPr sz="1100">
                <a:solidFill>
                  <a:srgbClr val="8A8A9A"/>
                </a:solidFill>
                <a:latin typeface="Calibri"/>
              </a:defRPr>
            </a:pPr>
            <a:r>
              <a:t>OpenAI SDK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19" y="24688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88920" y="2194560"/>
            <a:ext cx="1828800" cy="109728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7C5C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0F0F5"/>
                </a:solidFill>
                <a:latin typeface="Calibri"/>
              </a:defRPr>
            </a:pPr>
            <a:r>
              <a:t>K8s Ingress</a:t>
            </a:r>
          </a:p>
          <a:p>
            <a:pPr algn="ctr">
              <a:defRPr sz="1100">
                <a:solidFill>
                  <a:srgbClr val="8A8A9A"/>
                </a:solidFill>
                <a:latin typeface="Calibri"/>
              </a:defRPr>
            </a:pPr>
            <a:r>
              <a:t>Load Balancer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39" y="24688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20640" y="2194560"/>
            <a:ext cx="1828800" cy="109728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00D4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0F0F5"/>
                </a:solidFill>
                <a:latin typeface="Calibri"/>
              </a:defRPr>
            </a:pPr>
            <a:r>
              <a:t>Ray Serve</a:t>
            </a:r>
          </a:p>
          <a:p>
            <a:pPr algn="ctr">
              <a:defRPr sz="1100">
                <a:solidFill>
                  <a:srgbClr val="8A8A9A"/>
                </a:solidFill>
                <a:latin typeface="Calibri"/>
              </a:defRPr>
            </a:pPr>
            <a:r>
              <a:t>Router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95159" y="24688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52360" y="2194560"/>
            <a:ext cx="1828800" cy="109728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FF6B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0F0F5"/>
                </a:solidFill>
                <a:latin typeface="Calibri"/>
              </a:defRPr>
            </a:pPr>
            <a:r>
              <a:t>vLLM Engine</a:t>
            </a:r>
          </a:p>
          <a:p>
            <a:pPr algn="ctr">
              <a:defRPr sz="1100">
                <a:solidFill>
                  <a:srgbClr val="8A8A9A"/>
                </a:solidFill>
                <a:latin typeface="Calibri"/>
              </a:defRPr>
            </a:pPr>
            <a:r>
              <a:t>GPU Worker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26879" y="24688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6B35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784080" y="2194560"/>
            <a:ext cx="1828800" cy="109728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505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0F0F5"/>
                </a:solidFill>
                <a:latin typeface="Calibri"/>
              </a:defRPr>
            </a:pPr>
            <a:r>
              <a:t>Response</a:t>
            </a:r>
          </a:p>
          <a:p>
            <a:pPr algn="ctr">
              <a:defRPr sz="1100">
                <a:solidFill>
                  <a:srgbClr val="8A8A9A"/>
                </a:solidFill>
                <a:latin typeface="Calibri"/>
              </a:defRPr>
            </a:pPr>
            <a:r>
              <a:t>Streaming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840480"/>
            <a:ext cx="5303520" cy="2286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Prefill Phase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Process the entire input prompt in parallel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Compute-bound: benefits from high FLOPS GPUs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Prefix caching avoids recomputation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for shared system prompts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Chunked prefill balances latency vs throughput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3840480"/>
            <a:ext cx="5303520" cy="22860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Decode Phase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Generate tokens one at a time autoregressively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Memory-bandwidth-bound operation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Continuous batching interleaves multiple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requests to keep GPUs saturated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Speculative decoding can improve speed 2-3x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PERFORMANCE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Production Benchmarks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2377440" cy="128016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800" b="1">
                <a:solidFill>
                  <a:srgbClr val="FF6B35"/>
                </a:solidFill>
                <a:latin typeface="Calibri"/>
              </a:defRPr>
            </a:pPr>
            <a:r>
              <a:t>2.2K</a:t>
            </a:r>
          </a:p>
          <a:p>
            <a:pPr algn="ctr">
              <a:spcBef>
                <a:spcPts val="600"/>
              </a:spcBef>
              <a:defRPr sz="1100">
                <a:solidFill>
                  <a:srgbClr val="8A8A9A"/>
                </a:solidFill>
                <a:latin typeface="Calibri"/>
              </a:defRPr>
            </a:pPr>
            <a:r>
              <a:t>Tokens/s per H200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83280" y="1828800"/>
            <a:ext cx="2377440" cy="128016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800" b="1">
                <a:solidFill>
                  <a:srgbClr val="00D4AA"/>
                </a:solidFill>
                <a:latin typeface="Calibri"/>
              </a:defRPr>
            </a:pPr>
            <a:r>
              <a:t>24x</a:t>
            </a:r>
          </a:p>
          <a:p>
            <a:pPr algn="ctr">
              <a:spcBef>
                <a:spcPts val="600"/>
              </a:spcBef>
              <a:defRPr sz="1100">
                <a:solidFill>
                  <a:srgbClr val="8A8A9A"/>
                </a:solidFill>
                <a:latin typeface="Calibri"/>
              </a:defRPr>
            </a:pPr>
            <a:r>
              <a:t>Throughput vs naive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35040" y="1828800"/>
            <a:ext cx="2377440" cy="128016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800" b="1">
                <a:solidFill>
                  <a:srgbClr val="7C5CFC"/>
                </a:solidFill>
                <a:latin typeface="Calibri"/>
              </a:defRPr>
            </a:pPr>
            <a:r>
              <a:t>&lt;100ms</a:t>
            </a:r>
          </a:p>
          <a:p>
            <a:pPr algn="ctr">
              <a:spcBef>
                <a:spcPts val="600"/>
              </a:spcBef>
              <a:defRPr sz="1100">
                <a:solidFill>
                  <a:srgbClr val="8A8A9A"/>
                </a:solidFill>
                <a:latin typeface="Calibri"/>
              </a:defRPr>
            </a:pPr>
            <a:r>
              <a:t>Time to first token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86800" y="1828800"/>
            <a:ext cx="2377440" cy="128016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3800" b="1">
                <a:solidFill>
                  <a:srgbClr val="FF6B35"/>
                </a:solidFill>
                <a:latin typeface="Calibri"/>
              </a:defRPr>
            </a:pPr>
            <a:r>
              <a:t>95%+</a:t>
            </a:r>
          </a:p>
          <a:p>
            <a:pPr algn="ctr">
              <a:spcBef>
                <a:spcPts val="600"/>
              </a:spcBef>
              <a:defRPr sz="1100">
                <a:solidFill>
                  <a:srgbClr val="8A8A9A"/>
                </a:solidFill>
                <a:latin typeface="Calibri"/>
              </a:defRPr>
            </a:pPr>
            <a:r>
              <a:t>GPU Utilization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383280"/>
            <a:ext cx="10698480" cy="822960"/>
          </a:xfrm>
          <a:prstGeom prst="roundRect">
            <a:avLst/>
          </a:prstGeom>
          <a:solidFill>
            <a:srgbClr val="15121A"/>
          </a:solidFill>
          <a:ln>
            <a:solidFill>
              <a:srgbClr val="3025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37160"/>
          <a:lstStyle/>
          <a:p>
            <a:pPr algn="ctr">
              <a:defRPr sz="1400">
                <a:solidFill>
                  <a:srgbClr val="F0F0F5"/>
                </a:solidFill>
                <a:latin typeface="Calibri"/>
              </a:defRPr>
            </a:pPr>
            <a:r>
              <a:t>Key Optimizations: PagedAttention reduces memory waste by up to 55%. Continuous batching improves throughput by 2-4x. Prefix caching accelerates repeated prompts by 3-10x.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31520" y="4480560"/>
          <a:ext cx="106984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620"/>
                <a:gridCol w="2674620"/>
                <a:gridCol w="2674620"/>
                <a:gridCol w="2674620"/>
              </a:tblGrid>
              <a:tr h="365760"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6B35"/>
                          </a:solidFill>
                          <a:latin typeface="Calibri"/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18182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6B35"/>
                          </a:solidFill>
                          <a:latin typeface="Calibri"/>
                        </a:defRPr>
                      </a:pPr>
                      <a:r>
                        <a:t>vLLM</a:t>
                      </a:r>
                    </a:p>
                  </a:txBody>
                  <a:tcPr>
                    <a:solidFill>
                      <a:srgbClr val="18182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6B35"/>
                          </a:solidFill>
                          <a:latin typeface="Calibri"/>
                        </a:defRPr>
                      </a:pPr>
                      <a:r>
                        <a:t>TGI</a:t>
                      </a:r>
                    </a:p>
                  </a:txBody>
                  <a:tcPr>
                    <a:solidFill>
                      <a:srgbClr val="18182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6B35"/>
                          </a:solidFill>
                          <a:latin typeface="Calibri"/>
                        </a:defRPr>
                      </a:pPr>
                      <a:r>
                        <a:t>Triton + TRT-LLM</a:t>
                      </a:r>
                    </a:p>
                  </a:txBody>
                  <a:tcPr>
                    <a:solidFill>
                      <a:srgbClr val="18182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PagedAttention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Custom KV Cache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Continuous Batching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Multi-Node TP/PP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Limited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Open Source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Apache 2.0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Apache 2.0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Mixed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KubeRay Native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00D4AA"/>
                          </a:solidFill>
                          <a:latin typeface="Calibri"/>
                        </a:defRPr>
                      </a:pPr>
                      <a:r>
                        <a:t>✓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✗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>
                          <a:solidFill>
                            <a:srgbClr val="8A8A9A"/>
                          </a:solidFill>
                          <a:latin typeface="Calibri"/>
                        </a:defRPr>
                      </a:pPr>
                      <a:r>
                        <a:t>✗</a:t>
                      </a:r>
                    </a:p>
                  </a:txBody>
                  <a:tcPr>
                    <a:solidFill>
                      <a:srgbClr val="12121A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IMPLEMENTATION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RayService Deployment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Deploy Llama 3.1 8B on GKE with KubeRay in a single manifest.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10698480" cy="4206240"/>
          </a:xfrm>
          <a:prstGeom prst="roundRect">
            <a:avLst/>
          </a:prstGeom>
          <a:solidFill>
            <a:srgbClr val="1A1A2E"/>
          </a:solidFill>
          <a:ln>
            <a:solidFill>
              <a:srgbClr val="2828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286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apiVersion: ray.io/v1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kind: RayService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metadata: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name: llama-31-serve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spec: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serveConfigV2: |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applications: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- name: llm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import_path: ray_serve_llm:app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deployments: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- name: VLLMDeployment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num_replicas: 2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ray_actor_options: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num_gpus: 1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rayClusterConfig: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headGroupSpec: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template: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spec: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containers: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- name: ray-head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image: rayproject/ray-ml:2.40.0-gpu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resources: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limits: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  nvidia.com/gpu: "1"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env: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- name: HUGGING_FACE_HUB_TOKEN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  valueFrom: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    secretKeyRef: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      name: hf-secret</a:t>
            </a:r>
          </a:p>
          <a:p>
            <a:pPr>
              <a:spcBef>
                <a:spcPts val="0"/>
              </a:spcBef>
              <a:spcAft>
                <a:spcPts val="0"/>
              </a:spcAft>
              <a:defRPr sz="1200">
                <a:solidFill>
                  <a:srgbClr val="CCCCDD"/>
                </a:solidFill>
                <a:latin typeface="Courier New"/>
              </a:defRPr>
            </a:pPr>
            <a:r>
              <a:t>                      key: token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140F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7C5CFC"/>
                </a:solidFill>
                <a:latin typeface="Calibri"/>
              </a:defRPr>
            </a:pPr>
            <a:r>
              <a:t>SCALE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Scaling Patterns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5303520" cy="29260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Single-Node, Multi-GPU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Tensor Parallelism — Split model layers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across 2-8 GPUs on a single node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Uses NVLink for fast inter-GPU comms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Ideal for models up to ~70B parameters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llm = LLM(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 model="meta-llama/Llama-3.1-70B",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 tensor_parallel_size=4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0" y="1828800"/>
            <a:ext cx="5303520" cy="29260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Multi-Node, Multi-GPU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Pipeline Parallelism — Distribute model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stages across nodes via KubeRay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RDMA networking for node-to-node comms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Required for 405B+ parameter models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llm = LLM(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 model="meta-llama/Llama-3.1-405B",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 tensor_parallel_size=8,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 pipeline_parallel_size=4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)  # 32 GPUs across 4 nodes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5029200"/>
            <a:ext cx="10881360" cy="13716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Data Parallel Replicas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For throughput scaling, deploy multiple independent model replicas behind Ray Serve's load balancer. Each replica uses TP within its node; Ray Serve routes requests across replicas with prefix-cache affinity.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MONITORING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Observability Stack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Unified metrics pipeline from vLLM engine through Ray to Kubernetes.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468880"/>
            <a:ext cx="347472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vLLM Engine Metrics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Time to First Token (TTFT)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Time per Output Token (TPOT)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Tokens/second throughput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KV cache utilization %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Prefix cache hit rate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Batch size distribution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Request queue depth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80560" y="2468880"/>
            <a:ext cx="347472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00D4AA"/>
                </a:solidFill>
                <a:latin typeface="Calibri"/>
              </a:defRPr>
            </a:pPr>
            <a:r>
              <a:t>Ray Serve Metrics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Replica count &amp; health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Request latency (p50/p95/p99)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Queue length per deployment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Autoscaling events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Error rates by endpoint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Active connections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Routing decisions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0" y="2468880"/>
            <a:ext cx="347472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Kubernetes Metrics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GPU utilization (DCGM)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GPU memory usage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Node pool capacity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Pod restart counts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Network throughput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Storage IOPS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Cost per inference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5852160"/>
            <a:ext cx="10881360" cy="731520"/>
          </a:xfrm>
          <a:prstGeom prst="roundRect">
            <a:avLst/>
          </a:prstGeom>
          <a:solidFill>
            <a:srgbClr val="15121A"/>
          </a:solidFill>
          <a:ln>
            <a:solidFill>
              <a:srgbClr val="3025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09728"/>
          <a:lstStyle/>
          <a:p>
            <a:pPr algn="ctr">
              <a:defRPr sz="1300">
                <a:solidFill>
                  <a:srgbClr val="F0F0F5"/>
                </a:solidFill>
                <a:latin typeface="Calibri"/>
              </a:defRPr>
            </a:pPr>
            <a:r>
              <a:t>Unified Prometheus Endpoint: Ray integrates with vLLM to expose all engine-level metrics alongside cluster metrics through a single scrape target. Grafana provides real-time visibility.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LOOKING AHEAD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Future of LLM Infrastructure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530352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01  Disaggregated Serving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Separate prefill and decode into dedicated GPU pools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optimized for each phase's compute profile.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vLLM + Ray Serve already supports this pattern.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0" y="2011680"/>
            <a:ext cx="530352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02  Specialized Hardware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Continued advancements in purpose-built inference chips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(NVIDIA Blackwell, Google TPUv6, AMD MI400) drive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serving cost down by 2-3x per generation.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4297680"/>
            <a:ext cx="530352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00D4AA"/>
                </a:solidFill>
                <a:latin typeface="Calibri"/>
              </a:defRPr>
            </a:pPr>
            <a:r>
              <a:t>03  Optimized Serving Engines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Speculative decoding, chunked prefill, and structured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output guarantees continue to improve vLLM's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tokens/s per dollar efficiency.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4297680"/>
            <a:ext cx="5303520" cy="20116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00D4AA"/>
                </a:solidFill>
                <a:latin typeface="Calibri"/>
              </a:defRPr>
            </a:pPr>
            <a:r>
              <a:t>04  Kubernetes-Native LLM Ops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Projects like llm-d bring vLLM-native workload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orchestration directly into Kubernetes, with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inference-aware scheduling and routing.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Key Takeaways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5303520" cy="2011680"/>
          </a:xfrm>
          <a:prstGeom prst="roundRect">
            <a:avLst/>
          </a:prstGeom>
          <a:solidFill>
            <a:srgbClr val="12121A"/>
          </a:solidFill>
          <a:ln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74320" rIns="228600"/>
          <a:lstStyle/>
          <a:p>
            <a:pPr algn="ctr">
              <a:spcAft>
                <a:spcPts val="1000"/>
              </a:spcAft>
              <a:defRPr sz="1800" b="1">
                <a:solidFill>
                  <a:srgbClr val="F0F0F5"/>
                </a:solidFill>
                <a:latin typeface="Calibri"/>
              </a:defRPr>
            </a:pPr>
            <a:r>
              <a:t>Scalable Infrastructure</a:t>
            </a:r>
          </a:p>
          <a:p>
            <a:pPr>
              <a:defRPr sz="1300">
                <a:solidFill>
                  <a:srgbClr val="8A8A9A"/>
                </a:solidFill>
                <a:latin typeface="Calibri"/>
              </a:defRPr>
            </a:pPr>
            <a:r>
              <a:t>Kubernetes and KubeRay enable scalable, adaptable infrastructure to handle the demands of GenAI, simplifying LLM pipelines from development to production.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011680"/>
            <a:ext cx="54864" cy="201168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0" y="2011680"/>
            <a:ext cx="5303520" cy="2011680"/>
          </a:xfrm>
          <a:prstGeom prst="roundRect">
            <a:avLst/>
          </a:prstGeom>
          <a:solidFill>
            <a:srgbClr val="12121A"/>
          </a:solidFill>
          <a:ln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74320" rIns="228600"/>
          <a:lstStyle/>
          <a:p>
            <a:pPr algn="ctr">
              <a:spcAft>
                <a:spcPts val="1000"/>
              </a:spcAft>
              <a:defRPr sz="1800" b="1">
                <a:solidFill>
                  <a:srgbClr val="F0F0F5"/>
                </a:solidFill>
                <a:latin typeface="Calibri"/>
              </a:defRPr>
            </a:pPr>
            <a:r>
              <a:t>Efficient LLM Serving</a:t>
            </a:r>
          </a:p>
          <a:p>
            <a:pPr>
              <a:defRPr sz="1300">
                <a:solidFill>
                  <a:srgbClr val="8A8A9A"/>
                </a:solidFill>
                <a:latin typeface="Calibri"/>
              </a:defRPr>
            </a:pPr>
            <a:r>
              <a:t>Ray Serve and vLLM provide a streamlined, unified approach to efficiently manage LLM inference with OpenAI-compatible APIs out of the box.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2011680"/>
            <a:ext cx="54864" cy="2011680"/>
          </a:xfrm>
          <a:prstGeom prst="rect">
            <a:avLst/>
          </a:prstGeom>
          <a:solidFill>
            <a:srgbClr val="00D4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4389120"/>
            <a:ext cx="5303520" cy="2011680"/>
          </a:xfrm>
          <a:prstGeom prst="roundRect">
            <a:avLst/>
          </a:prstGeom>
          <a:solidFill>
            <a:srgbClr val="12121A"/>
          </a:solidFill>
          <a:ln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74320" rIns="228600"/>
          <a:lstStyle/>
          <a:p>
            <a:pPr algn="ctr">
              <a:spcAft>
                <a:spcPts val="1000"/>
              </a:spcAft>
              <a:defRPr sz="1800" b="1">
                <a:solidFill>
                  <a:srgbClr val="F0F0F5"/>
                </a:solidFill>
                <a:latin typeface="Calibri"/>
              </a:defRPr>
            </a:pPr>
            <a:r>
              <a:t>Future-Ready Architecture</a:t>
            </a:r>
          </a:p>
          <a:p>
            <a:pPr>
              <a:defRPr sz="1300">
                <a:solidFill>
                  <a:srgbClr val="8A8A9A"/>
                </a:solidFill>
                <a:latin typeface="Calibri"/>
              </a:defRPr>
            </a:pPr>
            <a:r>
              <a:t>Continued advancements in specialized hardware and optimized serving engines like vLLM are critical to improving serving efficiency and reducing cost.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389120"/>
            <a:ext cx="54864" cy="2011680"/>
          </a:xfrm>
          <a:prstGeom prst="rect">
            <a:avLst/>
          </a:prstGeom>
          <a:solidFill>
            <a:srgbClr val="7C5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0" y="4389120"/>
            <a:ext cx="5303520" cy="2011680"/>
          </a:xfrm>
          <a:prstGeom prst="roundRect">
            <a:avLst/>
          </a:prstGeom>
          <a:solidFill>
            <a:srgbClr val="12121A"/>
          </a:solidFill>
          <a:ln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20040" tIns="274320" rIns="228600"/>
          <a:lstStyle/>
          <a:p>
            <a:pPr algn="ctr">
              <a:spcAft>
                <a:spcPts val="1000"/>
              </a:spcAft>
              <a:defRPr sz="1800" b="1">
                <a:solidFill>
                  <a:srgbClr val="F0F0F5"/>
                </a:solidFill>
                <a:latin typeface="Calibri"/>
              </a:defRPr>
            </a:pPr>
            <a:r>
              <a:t>Unified Stack</a:t>
            </a:r>
          </a:p>
          <a:p>
            <a:pPr>
              <a:defRPr sz="1300">
                <a:solidFill>
                  <a:srgbClr val="8A8A9A"/>
                </a:solidFill>
                <a:latin typeface="Calibri"/>
              </a:defRPr>
            </a:pPr>
            <a:r>
              <a:t>By leveraging Kubernetes, KubeRay, and vLLM together, we tackle current infrastructure challenges and make LLMs accessible for widespread use.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0" y="4389120"/>
            <a:ext cx="54864" cy="201168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0F0F5"/>
                </a:solidFill>
                <a:latin typeface="Calibri"/>
              </a:defRPr>
            </a:pPr>
            <a:r>
              <a:t>AutoscaleWorks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01752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A8A9A"/>
                </a:solidFill>
                <a:latin typeface="Calibri"/>
              </a:defRPr>
            </a:pPr>
            <a:r>
              <a:t>Self-Hosted LLM Serving  •  Agentic RAG Systems  •  GPU Kubernetes Infrastructure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03520" y="3931920"/>
            <a:ext cx="1554480" cy="254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42976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0F0F5"/>
                </a:solidFill>
                <a:latin typeface="Calibri"/>
              </a:defRPr>
            </a:pPr>
            <a:r>
              <a:t>info@autoscaleworks.ai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84632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00D4AA"/>
                </a:solidFill>
                <a:latin typeface="Calibri"/>
              </a:defRPr>
            </a:pPr>
            <a:r>
              <a:t>autoscaleworks.ai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48640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A6A7A"/>
                </a:solidFill>
                <a:latin typeface="Calibri"/>
              </a:defRPr>
            </a:pPr>
            <a:r>
              <a:t>Saddle River Consulting 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The LLM Infrastructure Challenge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Deploying large language models in production is fundamentally different from training. Serving demands low latency, high throughput, and cost efficiency — all at massive scale.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743200"/>
            <a:ext cx="338328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❶  GPU Memory Constraints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Models like Llama 3.1 405B exceed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single-node GPU memory, requiring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distributed inference across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multiple nodes and GPUs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89120" y="2743200"/>
            <a:ext cx="338328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❷  Scaling Complexity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Autoscaling GPU workloads requires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orchestration-aware infrastructure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that understands model topology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and parallelism strategies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046720" y="2743200"/>
            <a:ext cx="3383280" cy="32004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F6B35"/>
                </a:solidFill>
                <a:latin typeface="Calibri"/>
              </a:defRPr>
            </a:pPr>
            <a:r>
              <a:t>❸  Operational Overhead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Managing model lifecycle, rolling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updates, health checks, and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multi-model serving without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downtime at scale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End-to-End LLM Serving Stack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0" y="2011680"/>
            <a:ext cx="6675120" cy="1005840"/>
          </a:xfrm>
          <a:prstGeom prst="roundRect">
            <a:avLst/>
          </a:prstGeom>
          <a:solidFill>
            <a:srgbClr val="FF6B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200" b="1">
                <a:solidFill>
                  <a:srgbClr val="F0F0F5"/>
                </a:solidFill>
                <a:latin typeface="Calibri"/>
              </a:defRPr>
            </a:pPr>
            <a:r>
              <a:t>vLLM</a:t>
            </a:r>
          </a:p>
          <a:p>
            <a:pPr algn="ctr">
              <a:defRPr sz="1200">
                <a:solidFill>
                  <a:srgbClr val="CCCCDD"/>
                </a:solidFill>
                <a:latin typeface="Calibri"/>
              </a:defRPr>
            </a:pPr>
            <a:r>
              <a:t>LLM Inference Engine — PagedAttention, Continuous Batching, Tensor Parallelism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60720" y="301752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8A9A"/>
                </a:solidFill>
                <a:latin typeface="Calibri"/>
              </a:defRPr>
            </a:pPr>
            <a:r>
              <a:t>↓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0" y="3337560"/>
            <a:ext cx="6675120" cy="1005840"/>
          </a:xfrm>
          <a:prstGeom prst="roundRect">
            <a:avLst/>
          </a:prstGeom>
          <a:solidFill>
            <a:srgbClr val="00A3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200" b="1">
                <a:solidFill>
                  <a:srgbClr val="F0F0F5"/>
                </a:solidFill>
                <a:latin typeface="Calibri"/>
              </a:defRPr>
            </a:pPr>
            <a:r>
              <a:t>Ray Serve</a:t>
            </a:r>
          </a:p>
          <a:p>
            <a:pPr algn="ctr">
              <a:defRPr sz="1200">
                <a:solidFill>
                  <a:srgbClr val="CCCCDD"/>
                </a:solidFill>
                <a:latin typeface="Calibri"/>
              </a:defRPr>
            </a:pPr>
            <a:r>
              <a:t>Model Deployment &amp; Scaling — Request Routing, Load Balancing, Lifecycle Mgmt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20" y="434340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8A9A"/>
                </a:solidFill>
                <a:latin typeface="Calibri"/>
              </a:defRPr>
            </a:pPr>
            <a:r>
              <a:t>↓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0" y="4663440"/>
            <a:ext cx="6675120" cy="1005840"/>
          </a:xfrm>
          <a:prstGeom prst="roundRect">
            <a:avLst/>
          </a:prstGeom>
          <a:solidFill>
            <a:srgbClr val="7C5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200" b="1">
                <a:solidFill>
                  <a:srgbClr val="F0F0F5"/>
                </a:solidFill>
                <a:latin typeface="Calibri"/>
              </a:defRPr>
            </a:pPr>
            <a:r>
              <a:t>KubeRay</a:t>
            </a:r>
          </a:p>
          <a:p>
            <a:pPr algn="ctr">
              <a:defRPr sz="1200">
                <a:solidFill>
                  <a:srgbClr val="CCCCDD"/>
                </a:solidFill>
                <a:latin typeface="Calibri"/>
              </a:defRPr>
            </a:pPr>
            <a:r>
              <a:t>Kubernetes Operator for Ray Clusters — Automated Cluster Management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0" y="5669280"/>
            <a:ext cx="731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8A9A"/>
                </a:solidFill>
                <a:latin typeface="Calibri"/>
              </a:defRPr>
            </a:pPr>
            <a:r>
              <a:t>↓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3200" y="5852160"/>
            <a:ext cx="6675120" cy="914400"/>
          </a:xfrm>
          <a:prstGeom prst="roundRect">
            <a:avLst/>
          </a:prstGeom>
          <a:solidFill>
            <a:srgbClr val="3030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200" b="1">
                <a:solidFill>
                  <a:srgbClr val="F0F0F5"/>
                </a:solidFill>
                <a:latin typeface="Calibri"/>
              </a:defRPr>
            </a:pPr>
            <a:r>
              <a:t>Kubernetes</a:t>
            </a:r>
          </a:p>
          <a:p>
            <a:pPr algn="ctr">
              <a:defRPr sz="1200">
                <a:solidFill>
                  <a:srgbClr val="CCCCDD"/>
                </a:solidFill>
                <a:latin typeface="Calibri"/>
              </a:defRPr>
            </a:pPr>
            <a:r>
              <a:t>Container Orchestration — GPU Scheduling, Node Pools, Networking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LAYER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vLLM — The Inference Engine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A high-throughput, memory-efficient serving engine for LLMs, purpose-built for production.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377440"/>
            <a:ext cx="5303520" cy="384048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Core Innovations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PagedAttention — Near-zero memory waste for KV cache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via OS-inspired virtual memory paging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Continuous Batching — Dynamically adds/removes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requests from running batch for max GPU utilization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Tensor Parallelism — Splits model layers across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GPUs for distributed single-node inference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Pipeline Parallelism — Distributes model stages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across nodes for multi-node serving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0" y="2377440"/>
            <a:ext cx="5029200" cy="3840480"/>
          </a:xfrm>
          <a:prstGeom prst="roundRect">
            <a:avLst/>
          </a:prstGeom>
          <a:solidFill>
            <a:srgbClr val="1A1A2E"/>
          </a:solidFill>
          <a:ln>
            <a:solidFill>
              <a:srgbClr val="2828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182880"/>
          <a:lstStyle/>
          <a:p>
            <a:pPr algn="ctr">
              <a:spcAft>
                <a:spcPts val="14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OpenAI-Compatible API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from vllm import LLM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A0E0A0"/>
                </a:solidFill>
                <a:latin typeface="Courier New"/>
              </a:defRPr>
            </a:pPr>
            <a:r>
              <a:t># Create an LLM with HuggingFace model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llm = LLM(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  model="meta-llama/Meta-Llama-3.1-8B"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)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A0E0A0"/>
                </a:solidFill>
                <a:latin typeface="Courier New"/>
              </a:defRPr>
            </a:pPr>
            <a:r>
              <a:t># Generate text from prompts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prompts = [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  "Hello, my name is",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  "The capital of France is"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]</a:t>
            </a:r>
          </a:p>
          <a:p>
            <a:pPr>
              <a:spcBef>
                <a:spcPts val="100"/>
              </a:spcBef>
              <a:spcAft>
                <a:spcPts val="100"/>
              </a:spcAft>
              <a:defRPr sz="1300">
                <a:solidFill>
                  <a:srgbClr val="CCCCDD"/>
                </a:solidFill>
                <a:latin typeface="Courier New"/>
              </a:defRPr>
            </a:pPr>
            <a:r>
              <a:t>outputs = llm.generate(prompts)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2A11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6B35"/>
                </a:solidFill>
                <a:latin typeface="Calibri"/>
              </a:defRPr>
            </a:pPr>
            <a:r>
              <a:t>vLLM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Broad Model Support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vLLM supports nearly all popular open-source LLMs and VLMs out of the box.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B35"/>
                </a:solidFill>
                <a:latin typeface="Calibri"/>
              </a:defRPr>
            </a:pPr>
            <a:r>
              <a:t>Large Language Models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926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Meta Llama 3.1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Official launch partner — 8B, 70B, 405B parameter variants. Day-one optimized support.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069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DeepSeek R1 / V3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MoE architecture with Wide-EP support for distributed expert parallelism across nodes.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5212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Qwen, Mistral, Gemma, Phi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First-class support for all major model families from HuggingFace Hub.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3774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AA"/>
                </a:solidFill>
                <a:latin typeface="Calibri"/>
              </a:defRPr>
            </a:pPr>
            <a:r>
              <a:t>Vision Language Models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926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Pixtral 12B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Mistral's multimodal model — contributed natively by model creators to vLLM.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4069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Qwen2-VL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Vision-language model with dynamic resolution support, contributed by Alibaba.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5212080"/>
            <a:ext cx="5029200" cy="10058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LLaVA, InternVL, Molmo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Growing ecosystem of multimodal models with optimized attention and image encoders.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HARDWARE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PyTorch as the Narrow Waist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vLLM leverages PyTorch as the hardware abstraction layer, enabling deployment across any accelerator.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0F0F5"/>
                </a:solidFill>
                <a:latin typeface="Calibri"/>
              </a:defRPr>
            </a:pPr>
            <a:r>
              <a:t>Models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0F0F5"/>
                </a:solidFill>
                <a:latin typeface="Calibri"/>
              </a:defRPr>
            </a:pPr>
            <a:r>
              <a:t>Utilities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0352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A8A9A"/>
                </a:solidFill>
                <a:latin typeface="Calibri"/>
              </a:defRPr>
            </a:pPr>
            <a:r>
              <a:t>↓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40480" y="3383280"/>
            <a:ext cx="4572000" cy="822960"/>
          </a:xfrm>
          <a:prstGeom prst="roundRect">
            <a:avLst/>
          </a:prstGeom>
          <a:solidFill>
            <a:srgbClr val="2A1510"/>
          </a:solidFill>
          <a:ln w="25400">
            <a:solidFill>
              <a:srgbClr val="EE4C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 b="1">
                <a:solidFill>
                  <a:srgbClr val="EE4C2C"/>
                </a:solidFill>
                <a:latin typeface="Calibri"/>
              </a:defRPr>
            </a:pPr>
            <a:r>
              <a:t>PyTorch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03520" y="4206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A8A9A"/>
                </a:solidFill>
                <a:latin typeface="Calibri"/>
              </a:defRPr>
            </a:pPr>
            <a:r>
              <a:t>↓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371600" y="4754880"/>
            <a:ext cx="1828800" cy="50292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76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76B900"/>
                </a:solidFill>
                <a:latin typeface="Calibri"/>
              </a:defRPr>
            </a:pPr>
            <a:r>
              <a:t>NVIDIA GPU (CUDA)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4754880"/>
            <a:ext cx="1828800" cy="50292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ED1C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ED1C24"/>
                </a:solidFill>
                <a:latin typeface="Calibri"/>
              </a:defRPr>
            </a:pPr>
            <a:r>
              <a:t>AMD GPU (ROCm)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394960" y="4754880"/>
            <a:ext cx="1828800" cy="50292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0071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0071C5"/>
                </a:solidFill>
                <a:latin typeface="Calibri"/>
              </a:defRPr>
            </a:pPr>
            <a:r>
              <a:t>Intel GPU (XPU)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406640" y="4754880"/>
            <a:ext cx="1828800" cy="50292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F9AB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9AB00"/>
                </a:solidFill>
                <a:latin typeface="Calibri"/>
              </a:defRPr>
            </a:pPr>
            <a:r>
              <a:t>Google TPU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418320" y="4754880"/>
            <a:ext cx="1828800" cy="502920"/>
          </a:xfrm>
          <a:prstGeom prst="roundRect">
            <a:avLst/>
          </a:prstGeom>
          <a:solidFill>
            <a:srgbClr val="12121A"/>
          </a:solidFill>
          <a:ln w="25400">
            <a:solidFill>
              <a:srgbClr val="80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808090"/>
                </a:solidFill>
                <a:latin typeface="Calibri"/>
              </a:defRPr>
            </a:pPr>
            <a:r>
              <a:t>AWS Trainium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5577840"/>
            <a:ext cx="10698480" cy="914400"/>
          </a:xfrm>
          <a:prstGeom prst="roundRect">
            <a:avLst/>
          </a:prstGeom>
          <a:solidFill>
            <a:srgbClr val="15121A"/>
          </a:solidFill>
          <a:ln>
            <a:solidFill>
              <a:srgbClr val="3025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37160"/>
          <a:lstStyle/>
          <a:p>
            <a:pPr algn="ctr">
              <a:defRPr sz="1400">
                <a:solidFill>
                  <a:srgbClr val="F0F0F5"/>
                </a:solidFill>
                <a:latin typeface="Calibri"/>
              </a:defRPr>
            </a:pPr>
            <a:r>
              <a:t>Key Insight: PyTorch serves as a universal abstraction layer. Write model code once and deploy on any hardware backend — from NVIDIA H100s to Google TPUv5e to AMD MI300X.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002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00D4AA"/>
                </a:solidFill>
                <a:latin typeface="Calibri"/>
              </a:defRPr>
            </a:pPr>
            <a:r>
              <a:t>LAYER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Ray Serve — Serving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A scalable, framework-agnostic model serving library built on the Ray distributed runtime.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468880"/>
            <a:ext cx="5303520" cy="18288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Model Deployment &amp; Scaling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Autoscaling based on request queue depth and latency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Multi-model serving on shared GPU pools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Rolling updates with zero-downtime deployments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Dynamic model loading/unloading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0" y="2468880"/>
            <a:ext cx="5303520" cy="18288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Request Routing &amp; Load Balancing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Prefix-cache-affinity routing for higher cache hit rates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Locality-aware scheduling across GPU nodes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OpenAI-compatible API endpoints out of the box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572000"/>
            <a:ext cx="5303520" cy="18288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Model Lifecycle Management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Health checks and automatic failure recovery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Graceful shutdown with request draining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Model versioning and A/B testing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Resource quotas per deployment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4572000"/>
            <a:ext cx="5303520" cy="182880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Advanced Serving Patterns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Disaggregated Prefill/Decode — Separate phases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onto dedicated GPU pools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Wide Expert Parallelism — For MoE models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like DeepSeek across nodes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140F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7C5CFC"/>
                </a:solidFill>
                <a:latin typeface="Calibri"/>
              </a:defRPr>
            </a:pPr>
            <a:r>
              <a:t>LAYER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KubeRay — Kubernetes Operator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KubeRay bridges Ray's distributed compute with Kubernetes-native orchestration.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377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7C5CFC"/>
                </a:solidFill>
                <a:latin typeface="Calibri"/>
              </a:defRPr>
            </a:pPr>
            <a:r>
              <a:t>Without KubeRay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834640"/>
            <a:ext cx="5303520" cy="347472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F0F0F5"/>
                </a:solidFill>
                <a:latin typeface="Calibri"/>
              </a:defRPr>
            </a:pPr>
            <a:r>
              <a:t>Manual Configuration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Manual Ray head/worker node configuration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Hand-managed networking between Ray nodes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No auto-recovery on node failures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Manual GPU resource allocation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No integration with K8s RBAC, secrets, storage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Complex upgrades and version management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No declarative infrastructure-as-code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377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AA"/>
                </a:solidFill>
                <a:latin typeface="Calibri"/>
              </a:defRPr>
            </a:pPr>
            <a:r>
              <a:t>With KubeRay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2834640"/>
            <a:ext cx="5303520" cy="347472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00D4AA"/>
                </a:solidFill>
                <a:latin typeface="Calibri"/>
              </a:defRPr>
            </a:pPr>
            <a:r>
              <a:t>Kubernetes-Native CRDs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RayCluster CRD — Declarative cluster provisioning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RayService CRD — Manages Ray Serve with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rolling updates and zero downtime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RayJob CRD — Batch jobs with automatic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   cluster lifecycle management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Auto-healing, GPU-aware scheduling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• Native K8s secrets, ConfigMaps, PVCs, mesh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2011680" cy="347472"/>
          </a:xfrm>
          <a:prstGeom prst="roundRect">
            <a:avLst/>
          </a:prstGeom>
          <a:solidFill>
            <a:srgbClr val="140F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7C5CFC"/>
                </a:solidFill>
                <a:latin typeface="Calibri"/>
              </a:defRPr>
            </a:pPr>
            <a:r>
              <a:t>LAYER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0F0F5"/>
                </a:solidFill>
                <a:latin typeface="Calibri"/>
              </a:defRPr>
            </a:pPr>
            <a:r>
              <a:t>Kubernetes — The Foundation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8A9A"/>
                </a:solidFill>
                <a:latin typeface="Calibri"/>
              </a:defRPr>
            </a:pPr>
            <a:r>
              <a:t>The orchestration layer that makes GPU-accelerated LLM serving reliable and scalable.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46888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01  GPU Scheduling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NVIDIA device plugin, GPU sharing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(MIG, time-slicing), topology-aware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scheduling for NVLink/NVSwitch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80559" y="246888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02  Node Pool Mgmt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Dedicated GPU node pools (L4, A100,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H100), spot/preemptible nodes for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cost optimization, cluster autoscaler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599" y="246888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03  Networking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RDMA/InfiniBand for multi-node TP,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service mesh for traffic management,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ingress for API endpoints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457200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04  Storage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Persistent volumes for model weights,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HuggingFace cache mounts, shared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storage across Ray workers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59" y="457200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05  Security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RBAC, network policies, secrets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management for HF tokens and API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keys, pod security standards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599" y="4572000"/>
            <a:ext cx="3474720" cy="1920240"/>
          </a:xfrm>
          <a:prstGeom prst="roundRect">
            <a:avLst/>
          </a:prstGeom>
          <a:solidFill>
            <a:srgbClr val="12121A"/>
          </a:solidFill>
          <a:ln w="12700">
            <a:solidFill>
              <a:srgbClr val="2222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 tIns="182880" bIns="137160"/>
          <a:lstStyle/>
          <a:p>
            <a:pPr algn="ctr">
              <a:spcAft>
                <a:spcPts val="800"/>
              </a:spcAft>
              <a:defRPr sz="1600" b="1">
                <a:solidFill>
                  <a:srgbClr val="7C5CFC"/>
                </a:solidFill>
                <a:latin typeface="Calibri"/>
              </a:defRPr>
            </a:pPr>
            <a:r>
              <a:t>06  Observability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Prometheus metrics from vLLM + Ray,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Grafana dashboards, GPU utilization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1300">
                <a:solidFill>
                  <a:srgbClr val="8A8A9A"/>
                </a:solidFill>
                <a:latin typeface="Calibri"/>
              </a:defRPr>
            </a:pPr>
            <a:r>
              <a:t>  monitoring, cost tracking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404050"/>
                </a:solidFill>
                <a:latin typeface="Calibri"/>
              </a:defRPr>
            </a:pPr>
            <a:r>
              <a:t>AutoscaleWorks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